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61341-EA2F-4D8C-8EFB-CC1437CD954C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EE30D-DBA6-4A9F-BC45-EDF3E0390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3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EE30D-DBA6-4A9F-BC45-EDF3E0390B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47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7DDBB3-BF91-4492-A7DC-019EBBFB655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61533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EE30D-DBA6-4A9F-BC45-EDF3E0390B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1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EE30D-DBA6-4A9F-BC45-EDF3E0390B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3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EE30D-DBA6-4A9F-BC45-EDF3E0390B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1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0B880F-C46C-4285-BCD5-EE4D3DE8220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44228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CB771D-0461-4B2B-88A5-FC095E534DFB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6" tIns="47783" rIns="95566" bIns="47783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F12938-8253-416E-B93E-FE63AB528880}" type="slidenum">
              <a:rPr lang="en-GB" altLang="en-US" sz="13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GB" altLang="en-US" sz="1300">
              <a:latin typeface="Arial" panose="020B0604020202020204" pitchFamily="34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19138"/>
            <a:ext cx="6400800" cy="3600450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6" tIns="47783" rIns="95566" bIns="47783"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95089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E6CEC9-D46B-4995-A9B4-9076D73C944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281158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2B6A1B-4A52-4E62-96E4-9FA35E8C97F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23866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0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1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463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1502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67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27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7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19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3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2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8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34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6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86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1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72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F6B27A2-1A7C-400E-881E-30CD556C2512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BD538-28CA-45C8-9F13-1A4E0B70C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873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Effective c</a:t>
            </a:r>
            <a:r>
              <a:rPr lang="en-GB" dirty="0" smtClean="0"/>
              <a:t>oaching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7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 </a:t>
            </a:r>
            <a:r>
              <a:rPr lang="en-GB" altLang="en-US" smtClean="0"/>
              <a:t>effective coaching model</a:t>
            </a:r>
            <a:endParaRPr lang="en-GB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16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600" dirty="0" smtClean="0"/>
              <a:t>Support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600" dirty="0" smtClean="0"/>
              <a:t>Insight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600" dirty="0" smtClean="0"/>
              <a:t>Action</a:t>
            </a:r>
            <a:endParaRPr lang="en-GB" sz="3600" dirty="0"/>
          </a:p>
        </p:txBody>
      </p:sp>
      <p:pic>
        <p:nvPicPr>
          <p:cNvPr id="5" name="Picture 4" descr="Filename: j0335880.wmf&#10;File Size: 9 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7" y="1938337"/>
            <a:ext cx="719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Filename: j0332680.wmf&#10;File Size: 7 K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7" y="291464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Filename: j0254310.wmf&#10;Keywords: hands, household, industry ...&#10;File Size: 7 K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7" y="387429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29400" y="-850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31900" y="5803900"/>
            <a:ext cx="7343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Based on Handbook of Psychotherapy and </a:t>
            </a:r>
            <a:r>
              <a:rPr lang="en-GB" sz="1400" i="1" dirty="0" err="1" smtClean="0"/>
              <a:t>Behavior</a:t>
            </a:r>
            <a:r>
              <a:rPr lang="en-GB" sz="1400" i="1" smtClean="0"/>
              <a:t> Change, </a:t>
            </a:r>
            <a:r>
              <a:rPr lang="en-GB" sz="1400" i="1" dirty="0" smtClean="0"/>
              <a:t>6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</a:t>
            </a:r>
            <a:r>
              <a:rPr lang="en-GB" sz="1400" i="1" smtClean="0"/>
              <a:t>edition, Wiley, 2013 </a:t>
            </a:r>
            <a:r>
              <a:rPr lang="en-GB" sz="1400" i="1" dirty="0" smtClean="0"/>
              <a:t>Lambert (</a:t>
            </a:r>
            <a:r>
              <a:rPr lang="en-GB" sz="1400" i="1" dirty="0" err="1" smtClean="0"/>
              <a:t>ed</a:t>
            </a:r>
            <a:r>
              <a:rPr lang="en-GB" sz="1400" i="1" dirty="0" smtClean="0"/>
              <a:t>) 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1706426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Building trust and rapport</a:t>
            </a:r>
          </a:p>
          <a:p>
            <a:pPr lvl="1"/>
            <a:r>
              <a:rPr lang="en-GB" dirty="0" smtClean="0"/>
              <a:t>Unconditional positive regard</a:t>
            </a:r>
          </a:p>
          <a:p>
            <a:pPr lvl="1"/>
            <a:r>
              <a:rPr lang="en-GB" dirty="0" smtClean="0"/>
              <a:t>Different from agreeing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Behaviour</a:t>
            </a:r>
            <a:endParaRPr lang="en-GB" dirty="0"/>
          </a:p>
          <a:p>
            <a:pPr lvl="1"/>
            <a:r>
              <a:rPr lang="en-GB" dirty="0" smtClean="0"/>
              <a:t>Care about the physical setting</a:t>
            </a:r>
          </a:p>
          <a:p>
            <a:pPr lvl="1"/>
            <a:r>
              <a:rPr lang="en-GB" dirty="0" smtClean="0"/>
              <a:t>Body language</a:t>
            </a:r>
          </a:p>
          <a:p>
            <a:pPr lvl="1"/>
            <a:r>
              <a:rPr lang="en-GB" dirty="0" smtClean="0"/>
              <a:t>Active listening</a:t>
            </a:r>
          </a:p>
          <a:p>
            <a:pPr lvl="1"/>
            <a:r>
              <a:rPr lang="en-GB" dirty="0" smtClean="0"/>
              <a:t>Expressing understanding</a:t>
            </a:r>
          </a:p>
          <a:p>
            <a:pPr lvl="1"/>
            <a:r>
              <a:rPr lang="en-GB" dirty="0" smtClean="0"/>
              <a:t>Focus on the issue the client brings</a:t>
            </a:r>
            <a:endParaRPr lang="en-GB" dirty="0"/>
          </a:p>
        </p:txBody>
      </p:sp>
      <p:pic>
        <p:nvPicPr>
          <p:cNvPr id="4" name="Picture 3" descr="Filename: j0335880.wmf&#10;File Size: 9 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837" y="452718"/>
            <a:ext cx="719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4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Reflecting on:</a:t>
            </a:r>
          </a:p>
          <a:p>
            <a:pPr lvl="1"/>
            <a:r>
              <a:rPr lang="en-GB" dirty="0" smtClean="0"/>
              <a:t>How might the problem be resolved?</a:t>
            </a:r>
          </a:p>
          <a:p>
            <a:pPr lvl="1"/>
            <a:r>
              <a:rPr lang="en-GB" dirty="0" smtClean="0"/>
              <a:t>How might your client change their own behaviour?</a:t>
            </a:r>
          </a:p>
          <a:p>
            <a:pPr lvl="1"/>
            <a:r>
              <a:rPr lang="en-GB" dirty="0" smtClean="0"/>
              <a:t>How might your client frame the issue differently?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Behaviour:</a:t>
            </a:r>
          </a:p>
          <a:p>
            <a:pPr lvl="1"/>
            <a:r>
              <a:rPr lang="en-GB" dirty="0" smtClean="0"/>
              <a:t>Explore alternative interpretations tentatively</a:t>
            </a:r>
          </a:p>
          <a:p>
            <a:pPr marL="914400" lvl="2" indent="0">
              <a:buNone/>
            </a:pPr>
            <a:r>
              <a:rPr lang="en-GB" sz="1800" i="1" dirty="0" smtClean="0"/>
              <a:t>“Have you thought about …..?”</a:t>
            </a:r>
          </a:p>
          <a:p>
            <a:pPr marL="914400" lvl="2" indent="0">
              <a:buNone/>
            </a:pPr>
            <a:r>
              <a:rPr lang="en-GB" sz="1800" i="1" dirty="0" smtClean="0"/>
              <a:t>“Might this be linked to ….. ?”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Filename: j0332680.wmf&#10;File Size: 7 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45271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4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Exploring possible ways forward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Behaviour:</a:t>
            </a:r>
          </a:p>
          <a:p>
            <a:pPr lvl="1"/>
            <a:r>
              <a:rPr lang="en-GB" dirty="0" smtClean="0"/>
              <a:t>Explore possible solutions tentatively</a:t>
            </a:r>
          </a:p>
          <a:p>
            <a:pPr marL="914400" lvl="2" indent="0">
              <a:buNone/>
            </a:pPr>
            <a:r>
              <a:rPr lang="en-GB" sz="1800" i="1" dirty="0" smtClean="0"/>
              <a:t>“What might move you forward…..?”</a:t>
            </a:r>
          </a:p>
          <a:p>
            <a:pPr marL="914400" lvl="2" indent="0">
              <a:buNone/>
            </a:pPr>
            <a:r>
              <a:rPr lang="en-GB" sz="1800" i="1" dirty="0" smtClean="0"/>
              <a:t>“Supposing you tried that….. ? What do you think might happen …..?”</a:t>
            </a:r>
          </a:p>
          <a:p>
            <a:pPr lvl="1"/>
            <a:r>
              <a:rPr lang="en-GB" dirty="0" smtClean="0"/>
              <a:t>Don’t give advice or talk about your own experience, unless requested</a:t>
            </a:r>
          </a:p>
          <a:p>
            <a:pPr lvl="1"/>
            <a:r>
              <a:rPr lang="en-GB" dirty="0" smtClean="0"/>
              <a:t>Agree actions to be tried before next meeting</a:t>
            </a:r>
          </a:p>
        </p:txBody>
      </p:sp>
      <p:pic>
        <p:nvPicPr>
          <p:cNvPr id="4" name="Picture 3" descr="Filename: j0254310.wmf&#10;Keywords: hands, household, industry ...&#10;File Size: 7 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45271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68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What the research shows: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idx="1"/>
          </p:nvPr>
        </p:nvSpPr>
        <p:spPr>
          <a:xfrm>
            <a:off x="1155700" y="1690688"/>
            <a:ext cx="9143999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endParaRPr lang="en-GB" altLang="en-US" sz="1800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sz="1800" dirty="0"/>
              <a:t>Start by focusing on the problem the client brings, even if the focus changes later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endParaRPr lang="en-GB" altLang="en-US" sz="1800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sz="1800" dirty="0"/>
              <a:t>Open-ended questions, reflection and clarification are useful in building rapport, but don’t improve outcomes much in themselves. They are a means to an end.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sz="1800" dirty="0"/>
              <a:t>Giving encouragement is safe, but doesn’t improve outcomes by itself.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endParaRPr lang="en-GB" altLang="en-US" sz="1800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sz="1800" dirty="0"/>
              <a:t>Unless asked for, giving advice is usually unhelpful, sometimes harmful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sz="1800" dirty="0"/>
              <a:t>Talking about your own experiences has negative, as often as positive, results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endParaRPr lang="en-GB" altLang="en-US" sz="1800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altLang="en-US" sz="1800" dirty="0"/>
              <a:t>Tentatively suggesting interpretations (insight) and exploring possible solutions improves outcomes</a:t>
            </a:r>
          </a:p>
        </p:txBody>
      </p:sp>
    </p:spTree>
    <p:extLst>
      <p:ext uri="{BB962C8B-B14F-4D97-AF65-F5344CB8AC3E}">
        <p14:creationId xmlns:p14="http://schemas.microsoft.com/office/powerpoint/2010/main" val="218050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GB" altLang="en-US" smtClean="0"/>
              <a:t>Persistence in the pursuit of excellence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16000" y="1444625"/>
            <a:ext cx="9728200" cy="4351338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1800" dirty="0"/>
              <a:t>Go with what seems workable for you</a:t>
            </a:r>
          </a:p>
          <a:p>
            <a:pPr eaLnBrk="1" hangingPunct="1"/>
            <a:r>
              <a:rPr lang="en-GB" altLang="en-US" sz="1800" dirty="0"/>
              <a:t>Don’t overload yourself with strategies – start with one or two</a:t>
            </a:r>
          </a:p>
          <a:p>
            <a:pPr eaLnBrk="1" hangingPunct="1"/>
            <a:r>
              <a:rPr lang="en-GB" altLang="en-US" sz="1800" dirty="0"/>
              <a:t>Pilot new approaches first in less stressful situations</a:t>
            </a:r>
          </a:p>
          <a:p>
            <a:pPr eaLnBrk="1" hangingPunct="1"/>
            <a:r>
              <a:rPr lang="en-GB" altLang="en-US" sz="1800" dirty="0"/>
              <a:t>Give them time – expect short term loss for long term gain</a:t>
            </a:r>
          </a:p>
          <a:p>
            <a:pPr eaLnBrk="1" hangingPunct="1"/>
            <a:r>
              <a:rPr lang="en-GB" altLang="en-US" sz="1800" dirty="0"/>
              <a:t>Rehearse the performance regularly using positive imaging</a:t>
            </a:r>
          </a:p>
          <a:p>
            <a:pPr eaLnBrk="1" hangingPunct="1"/>
            <a:endParaRPr lang="en-GB" altLang="en-US" sz="1800" dirty="0"/>
          </a:p>
          <a:p>
            <a:pPr eaLnBrk="1" hangingPunct="1"/>
            <a:r>
              <a:rPr lang="en-GB" altLang="en-US" sz="1800" dirty="0"/>
              <a:t>Perform and practice repeatedly</a:t>
            </a:r>
          </a:p>
          <a:p>
            <a:pPr eaLnBrk="1" hangingPunct="1"/>
            <a:r>
              <a:rPr lang="en-GB" altLang="en-US" sz="1800" dirty="0"/>
              <a:t>Expect improvement – but not overnight miracles</a:t>
            </a:r>
          </a:p>
          <a:p>
            <a:pPr eaLnBrk="1" hangingPunct="1"/>
            <a:r>
              <a:rPr lang="en-GB" altLang="en-US" sz="1800" dirty="0"/>
              <a:t>Rehearse it not going to plan, and prepare a backup strategy</a:t>
            </a:r>
          </a:p>
          <a:p>
            <a:pPr eaLnBrk="1" hangingPunct="1"/>
            <a:endParaRPr lang="en-GB" altLang="en-US" sz="1800" dirty="0"/>
          </a:p>
          <a:p>
            <a:pPr eaLnBrk="1" hangingPunct="1"/>
            <a:r>
              <a:rPr lang="en-GB" altLang="en-US" sz="1800" dirty="0"/>
              <a:t>Remember – joy, experimentation and persistent refinement are necessary for progress and perfection</a:t>
            </a:r>
          </a:p>
          <a:p>
            <a:pPr eaLnBrk="1" hangingPunct="1"/>
            <a:endParaRPr lang="en-GB" altLang="en-US" sz="1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i="1" dirty="0">
                <a:latin typeface="Verdana" panose="020B0604030504040204" pitchFamily="34" charset="0"/>
              </a:rPr>
              <a:t>Olympic and World Champion coach Terry </a:t>
            </a:r>
            <a:r>
              <a:rPr lang="en-GB" altLang="en-US" sz="1200" i="1" dirty="0" err="1">
                <a:latin typeface="Verdana" panose="020B0604030504040204" pitchFamily="34" charset="0"/>
              </a:rPr>
              <a:t>Orlick</a:t>
            </a:r>
            <a:r>
              <a:rPr lang="en-GB" altLang="en-US" sz="1200" i="1" dirty="0">
                <a:latin typeface="Verdana" panose="020B0604030504040204" pitchFamily="34" charset="0"/>
              </a:rPr>
              <a:t>, In pursuit of excellence, p 175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800" dirty="0"/>
          </a:p>
          <a:p>
            <a:pPr eaLnBrk="1" hangingPunct="1"/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93731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Getting the best from a coach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35101" y="1557338"/>
            <a:ext cx="8982076" cy="422116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1800" dirty="0"/>
              <a:t>Help your coach to understand what works best for you and your performance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1800" dirty="0"/>
              <a:t>Work to improve your own communication with your coach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1800" dirty="0"/>
              <a:t>Be as honest as you can be with yourself and your coach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1800" dirty="0"/>
              <a:t>Take personal responsibility to do what is best for you and your performance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1800" dirty="0"/>
              <a:t>Draw on teammates and those closest to you for additional support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 dirty="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435101" y="6216650"/>
            <a:ext cx="74606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 b="1" i="1">
                <a:solidFill>
                  <a:srgbClr val="31313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 b="1" i="1">
                <a:solidFill>
                  <a:srgbClr val="31313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400" b="1" i="1">
                <a:solidFill>
                  <a:srgbClr val="31313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200" b="1" i="1">
                <a:solidFill>
                  <a:srgbClr val="31313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 b="1" i="1">
                <a:solidFill>
                  <a:srgbClr val="31313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 b="1" i="1">
                <a:solidFill>
                  <a:srgbClr val="31313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 b="1" i="1">
                <a:solidFill>
                  <a:srgbClr val="31313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 b="1" i="1">
                <a:solidFill>
                  <a:srgbClr val="31313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200" b="1" i="1">
                <a:solidFill>
                  <a:srgbClr val="31313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adapted from Olympic and World Champion coach Terry Orlick, In pursuit of excellence, 2000</a:t>
            </a:r>
          </a:p>
        </p:txBody>
      </p:sp>
    </p:spTree>
    <p:extLst>
      <p:ext uri="{BB962C8B-B14F-4D97-AF65-F5344CB8AC3E}">
        <p14:creationId xmlns:p14="http://schemas.microsoft.com/office/powerpoint/2010/main" val="368104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Exercise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196976"/>
            <a:ext cx="9029700" cy="496887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u="sng" dirty="0" smtClean="0">
                <a:solidFill>
                  <a:schemeClr val="tx1">
                    <a:lumMod val="95000"/>
                  </a:schemeClr>
                </a:solidFill>
              </a:rPr>
              <a:t>Client</a:t>
            </a:r>
            <a:r>
              <a:rPr lang="en-GB" altLang="en-US" dirty="0" smtClean="0">
                <a:solidFill>
                  <a:schemeClr val="tx1">
                    <a:lumMod val="95000"/>
                  </a:schemeClr>
                </a:solidFill>
              </a:rPr>
              <a:t>: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b="0" i="0" dirty="0" smtClean="0"/>
              <a:t>Explore your own leadership development challenges, some goals you might set yourself, and how you might achieve them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b="0" i="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u="sng" dirty="0" smtClean="0">
                <a:solidFill>
                  <a:schemeClr val="tx1">
                    <a:lumMod val="95000"/>
                  </a:schemeClr>
                </a:solidFill>
              </a:rPr>
              <a:t>Consultant</a:t>
            </a:r>
            <a:r>
              <a:rPr lang="en-GB" altLang="en-US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endParaRPr lang="en-GB" altLang="en-US" b="0" i="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b="0" i="0" dirty="0" smtClean="0">
                <a:solidFill>
                  <a:schemeClr val="tx1"/>
                </a:solidFill>
              </a:rPr>
              <a:t>Help your client to think this through and find possible ways forward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b="0" i="0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u="sng" dirty="0" smtClean="0">
                <a:solidFill>
                  <a:schemeClr val="tx1">
                    <a:lumMod val="95000"/>
                  </a:schemeClr>
                </a:solidFill>
              </a:rPr>
              <a:t>Observer</a:t>
            </a:r>
            <a:r>
              <a:rPr lang="en-GB" altLang="en-US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endParaRPr lang="en-GB" altLang="en-US" b="0" i="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b="0" i="0" dirty="0" smtClean="0">
                <a:solidFill>
                  <a:schemeClr val="tx1"/>
                </a:solidFill>
              </a:rPr>
              <a:t>Notice how</a:t>
            </a:r>
          </a:p>
          <a:p>
            <a:pPr algn="ctr" eaLnBrk="1" hangingPunct="1"/>
            <a:r>
              <a:rPr lang="en-GB" altLang="en-US" b="0" i="0" dirty="0" smtClean="0">
                <a:solidFill>
                  <a:schemeClr val="tx1"/>
                </a:solidFill>
              </a:rPr>
              <a:t> the client is able to talk about challenges and possible solutions</a:t>
            </a:r>
          </a:p>
          <a:p>
            <a:pPr algn="ctr" eaLnBrk="1" hangingPunct="1"/>
            <a:r>
              <a:rPr lang="en-GB" altLang="en-US" b="0" i="0" dirty="0" smtClean="0">
                <a:solidFill>
                  <a:schemeClr val="tx1"/>
                </a:solidFill>
              </a:rPr>
              <a:t>the consultant listens and is able to help the client find solutions</a:t>
            </a:r>
          </a:p>
          <a:p>
            <a:pPr algn="ctr" eaLnBrk="1" hangingPunct="1"/>
            <a:endParaRPr lang="en-GB" altLang="en-US" b="0" i="0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tx1">
                    <a:lumMod val="95000"/>
                  </a:schemeClr>
                </a:solidFill>
              </a:rPr>
              <a:t>15’ consult, 5’ discuss, then swap roles</a:t>
            </a:r>
          </a:p>
        </p:txBody>
      </p:sp>
    </p:spTree>
    <p:extLst>
      <p:ext uri="{BB962C8B-B14F-4D97-AF65-F5344CB8AC3E}">
        <p14:creationId xmlns:p14="http://schemas.microsoft.com/office/powerpoint/2010/main" val="404978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</TotalTime>
  <Words>527</Words>
  <Application>Microsoft Office PowerPoint</Application>
  <PresentationFormat>Widescreen</PresentationFormat>
  <Paragraphs>96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Verdana</vt:lpstr>
      <vt:lpstr>Wingdings</vt:lpstr>
      <vt:lpstr>Wingdings 3</vt:lpstr>
      <vt:lpstr>Ion</vt:lpstr>
      <vt:lpstr>Effective coaching</vt:lpstr>
      <vt:lpstr>The effective coaching model</vt:lpstr>
      <vt:lpstr>Support</vt:lpstr>
      <vt:lpstr>Insight</vt:lpstr>
      <vt:lpstr>Action</vt:lpstr>
      <vt:lpstr>What the research shows:</vt:lpstr>
      <vt:lpstr>Persistence in the pursuit of excellence</vt:lpstr>
      <vt:lpstr>Getting the best from a coach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Mathew</dc:creator>
  <cp:lastModifiedBy>David Mathew</cp:lastModifiedBy>
  <cp:revision>2</cp:revision>
  <dcterms:created xsi:type="dcterms:W3CDTF">2016-02-08T13:38:05Z</dcterms:created>
  <dcterms:modified xsi:type="dcterms:W3CDTF">2016-02-08T14:54:31Z</dcterms:modified>
</cp:coreProperties>
</file>